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58A"/>
    <a:srgbClr val="BFBFBF"/>
    <a:srgbClr val="2DF1DE"/>
    <a:srgbClr val="FF9201"/>
    <a:srgbClr val="0056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9" autoAdjust="0"/>
    <p:restoredTop sz="94660"/>
  </p:normalViewPr>
  <p:slideViewPr>
    <p:cSldViewPr snapToGrid="0">
      <p:cViewPr>
        <p:scale>
          <a:sx n="70" d="100"/>
          <a:sy n="70" d="100"/>
        </p:scale>
        <p:origin x="-3384" y="-27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E4F21-1883-49E3-9D36-CAF6B12C03B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68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EDDF1-F2EB-4264-B0F4-2C7719754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488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66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9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64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8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1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78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28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5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86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04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77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079-39BD-449A-9AE0-2F2F9FDE1575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CA06A-31DC-4BBE-A788-19B58C702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18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0"/>
            <a:ext cx="7559675" cy="10691813"/>
            <a:chOff x="363393" y="319175"/>
            <a:chExt cx="6868160" cy="10038081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F80D2F44-95BA-4D33-BA69-0EA945BAFA88}"/>
                </a:ext>
              </a:extLst>
            </p:cNvPr>
            <p:cNvSpPr/>
            <p:nvPr/>
          </p:nvSpPr>
          <p:spPr>
            <a:xfrm>
              <a:off x="363393" y="319175"/>
              <a:ext cx="6868160" cy="10038081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363394" y="6483927"/>
              <a:ext cx="6868159" cy="3858954"/>
              <a:chOff x="345440" y="7493331"/>
              <a:chExt cx="6868159" cy="2849550"/>
            </a:xfrm>
          </p:grpSpPr>
          <p:sp>
            <p:nvSpPr>
              <p:cNvPr id="2" name="Равнобедренный треугольник 1"/>
              <p:cNvSpPr/>
              <p:nvPr/>
            </p:nvSpPr>
            <p:spPr>
              <a:xfrm>
                <a:off x="3443845" y="7493331"/>
                <a:ext cx="3764478" cy="2849550"/>
              </a:xfrm>
              <a:custGeom>
                <a:avLst/>
                <a:gdLst>
                  <a:gd name="connsiteX0" fmla="*/ 0 w 4120738"/>
                  <a:gd name="connsiteY0" fmla="*/ 3051431 h 3051431"/>
                  <a:gd name="connsiteX1" fmla="*/ 2060369 w 4120738"/>
                  <a:gd name="connsiteY1" fmla="*/ 0 h 3051431"/>
                  <a:gd name="connsiteX2" fmla="*/ 4120738 w 4120738"/>
                  <a:gd name="connsiteY2" fmla="*/ 3051431 h 3051431"/>
                  <a:gd name="connsiteX3" fmla="*/ 0 w 4120738"/>
                  <a:gd name="connsiteY3" fmla="*/ 3051431 h 3051431"/>
                  <a:gd name="connsiteX0" fmla="*/ 0 w 4981699"/>
                  <a:gd name="connsiteY0" fmla="*/ 4167711 h 4167711"/>
                  <a:gd name="connsiteX1" fmla="*/ 4981699 w 4981699"/>
                  <a:gd name="connsiteY1" fmla="*/ 0 h 4167711"/>
                  <a:gd name="connsiteX2" fmla="*/ 4120738 w 4981699"/>
                  <a:gd name="connsiteY2" fmla="*/ 4167711 h 4167711"/>
                  <a:gd name="connsiteX3" fmla="*/ 0 w 4981699"/>
                  <a:gd name="connsiteY3" fmla="*/ 4167711 h 4167711"/>
                  <a:gd name="connsiteX0" fmla="*/ 0 w 4993575"/>
                  <a:gd name="connsiteY0" fmla="*/ 2849550 h 2849550"/>
                  <a:gd name="connsiteX1" fmla="*/ 4993575 w 4993575"/>
                  <a:gd name="connsiteY1" fmla="*/ 0 h 2849550"/>
                  <a:gd name="connsiteX2" fmla="*/ 4120738 w 4993575"/>
                  <a:gd name="connsiteY2" fmla="*/ 2849550 h 2849550"/>
                  <a:gd name="connsiteX3" fmla="*/ 0 w 4993575"/>
                  <a:gd name="connsiteY3" fmla="*/ 2849550 h 2849550"/>
                  <a:gd name="connsiteX0" fmla="*/ 0 w 4999512"/>
                  <a:gd name="connsiteY0" fmla="*/ 2849550 h 2849550"/>
                  <a:gd name="connsiteX1" fmla="*/ 4993575 w 4999512"/>
                  <a:gd name="connsiteY1" fmla="*/ 0 h 2849550"/>
                  <a:gd name="connsiteX2" fmla="*/ 4999512 w 4999512"/>
                  <a:gd name="connsiteY2" fmla="*/ 2837674 h 2849550"/>
                  <a:gd name="connsiteX3" fmla="*/ 0 w 4999512"/>
                  <a:gd name="connsiteY3" fmla="*/ 2849550 h 2849550"/>
                  <a:gd name="connsiteX0" fmla="*/ 0 w 6828312"/>
                  <a:gd name="connsiteY0" fmla="*/ 2849550 h 2849550"/>
                  <a:gd name="connsiteX1" fmla="*/ 6822375 w 6828312"/>
                  <a:gd name="connsiteY1" fmla="*/ 0 h 2849550"/>
                  <a:gd name="connsiteX2" fmla="*/ 6828312 w 6828312"/>
                  <a:gd name="connsiteY2" fmla="*/ 2837674 h 2849550"/>
                  <a:gd name="connsiteX3" fmla="*/ 0 w 6828312"/>
                  <a:gd name="connsiteY3" fmla="*/ 2849550 h 2849550"/>
                  <a:gd name="connsiteX0" fmla="*/ 0 w 6828312"/>
                  <a:gd name="connsiteY0" fmla="*/ 2849550 h 2849550"/>
                  <a:gd name="connsiteX1" fmla="*/ 6822375 w 6828312"/>
                  <a:gd name="connsiteY1" fmla="*/ 0 h 2849550"/>
                  <a:gd name="connsiteX2" fmla="*/ 6828312 w 6828312"/>
                  <a:gd name="connsiteY2" fmla="*/ 2837674 h 2849550"/>
                  <a:gd name="connsiteX3" fmla="*/ 0 w 6828312"/>
                  <a:gd name="connsiteY3" fmla="*/ 2849550 h 2849550"/>
                  <a:gd name="connsiteX0" fmla="*/ 0 w 6828312"/>
                  <a:gd name="connsiteY0" fmla="*/ 2849550 h 2849550"/>
                  <a:gd name="connsiteX1" fmla="*/ 6822375 w 6828312"/>
                  <a:gd name="connsiteY1" fmla="*/ 0 h 2849550"/>
                  <a:gd name="connsiteX2" fmla="*/ 6828312 w 6828312"/>
                  <a:gd name="connsiteY2" fmla="*/ 2837674 h 2849550"/>
                  <a:gd name="connsiteX3" fmla="*/ 0 w 6828312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4478" h="2849550">
                    <a:moveTo>
                      <a:pt x="0" y="2849550"/>
                    </a:moveTo>
                    <a:cubicBezTo>
                      <a:pt x="231568" y="2054079"/>
                      <a:pt x="1686297" y="486712"/>
                      <a:pt x="3758541" y="0"/>
                    </a:cubicBezTo>
                    <a:lnTo>
                      <a:pt x="3764478" y="2837674"/>
                    </a:lnTo>
                    <a:lnTo>
                      <a:pt x="0" y="2849550"/>
                    </a:lnTo>
                    <a:close/>
                  </a:path>
                </a:pathLst>
              </a:custGeom>
              <a:solidFill>
                <a:srgbClr val="BFBFB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Равнобедренный треугольник 1"/>
              <p:cNvSpPr/>
              <p:nvPr/>
            </p:nvSpPr>
            <p:spPr>
              <a:xfrm>
                <a:off x="345440" y="8562109"/>
                <a:ext cx="6868159" cy="1780770"/>
              </a:xfrm>
              <a:custGeom>
                <a:avLst/>
                <a:gdLst>
                  <a:gd name="connsiteX0" fmla="*/ 0 w 4120738"/>
                  <a:gd name="connsiteY0" fmla="*/ 3051431 h 3051431"/>
                  <a:gd name="connsiteX1" fmla="*/ 2060369 w 4120738"/>
                  <a:gd name="connsiteY1" fmla="*/ 0 h 3051431"/>
                  <a:gd name="connsiteX2" fmla="*/ 4120738 w 4120738"/>
                  <a:gd name="connsiteY2" fmla="*/ 3051431 h 3051431"/>
                  <a:gd name="connsiteX3" fmla="*/ 0 w 4120738"/>
                  <a:gd name="connsiteY3" fmla="*/ 3051431 h 3051431"/>
                  <a:gd name="connsiteX0" fmla="*/ 0 w 4981699"/>
                  <a:gd name="connsiteY0" fmla="*/ 4167711 h 4167711"/>
                  <a:gd name="connsiteX1" fmla="*/ 4981699 w 4981699"/>
                  <a:gd name="connsiteY1" fmla="*/ 0 h 4167711"/>
                  <a:gd name="connsiteX2" fmla="*/ 4120738 w 4981699"/>
                  <a:gd name="connsiteY2" fmla="*/ 4167711 h 4167711"/>
                  <a:gd name="connsiteX3" fmla="*/ 0 w 4981699"/>
                  <a:gd name="connsiteY3" fmla="*/ 4167711 h 4167711"/>
                  <a:gd name="connsiteX0" fmla="*/ 0 w 4993575"/>
                  <a:gd name="connsiteY0" fmla="*/ 2849550 h 2849550"/>
                  <a:gd name="connsiteX1" fmla="*/ 4993575 w 4993575"/>
                  <a:gd name="connsiteY1" fmla="*/ 0 h 2849550"/>
                  <a:gd name="connsiteX2" fmla="*/ 4120738 w 4993575"/>
                  <a:gd name="connsiteY2" fmla="*/ 2849550 h 2849550"/>
                  <a:gd name="connsiteX3" fmla="*/ 0 w 4993575"/>
                  <a:gd name="connsiteY3" fmla="*/ 2849550 h 2849550"/>
                  <a:gd name="connsiteX0" fmla="*/ 0 w 4999512"/>
                  <a:gd name="connsiteY0" fmla="*/ 2849550 h 2849550"/>
                  <a:gd name="connsiteX1" fmla="*/ 4993575 w 4999512"/>
                  <a:gd name="connsiteY1" fmla="*/ 0 h 2849550"/>
                  <a:gd name="connsiteX2" fmla="*/ 4999512 w 4999512"/>
                  <a:gd name="connsiteY2" fmla="*/ 2837674 h 2849550"/>
                  <a:gd name="connsiteX3" fmla="*/ 0 w 4999512"/>
                  <a:gd name="connsiteY3" fmla="*/ 2849550 h 2849550"/>
                  <a:gd name="connsiteX0" fmla="*/ 0 w 6828312"/>
                  <a:gd name="connsiteY0" fmla="*/ 2849550 h 2849550"/>
                  <a:gd name="connsiteX1" fmla="*/ 6822375 w 6828312"/>
                  <a:gd name="connsiteY1" fmla="*/ 0 h 2849550"/>
                  <a:gd name="connsiteX2" fmla="*/ 6828312 w 6828312"/>
                  <a:gd name="connsiteY2" fmla="*/ 2837674 h 2849550"/>
                  <a:gd name="connsiteX3" fmla="*/ 0 w 6828312"/>
                  <a:gd name="connsiteY3" fmla="*/ 2849550 h 2849550"/>
                  <a:gd name="connsiteX0" fmla="*/ 0 w 6828312"/>
                  <a:gd name="connsiteY0" fmla="*/ 2849550 h 2849550"/>
                  <a:gd name="connsiteX1" fmla="*/ 6822375 w 6828312"/>
                  <a:gd name="connsiteY1" fmla="*/ 0 h 2849550"/>
                  <a:gd name="connsiteX2" fmla="*/ 6828312 w 6828312"/>
                  <a:gd name="connsiteY2" fmla="*/ 2837674 h 2849550"/>
                  <a:gd name="connsiteX3" fmla="*/ 0 w 6828312"/>
                  <a:gd name="connsiteY3" fmla="*/ 2849550 h 2849550"/>
                  <a:gd name="connsiteX0" fmla="*/ 0 w 6828312"/>
                  <a:gd name="connsiteY0" fmla="*/ 2849550 h 2849550"/>
                  <a:gd name="connsiteX1" fmla="*/ 6822375 w 6828312"/>
                  <a:gd name="connsiteY1" fmla="*/ 0 h 2849550"/>
                  <a:gd name="connsiteX2" fmla="*/ 6828312 w 6828312"/>
                  <a:gd name="connsiteY2" fmla="*/ 2837674 h 2849550"/>
                  <a:gd name="connsiteX3" fmla="*/ 0 w 6828312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  <a:gd name="connsiteX0" fmla="*/ 0 w 3764478"/>
                  <a:gd name="connsiteY0" fmla="*/ 2849550 h 2849550"/>
                  <a:gd name="connsiteX1" fmla="*/ 3758541 w 3764478"/>
                  <a:gd name="connsiteY1" fmla="*/ 0 h 2849550"/>
                  <a:gd name="connsiteX2" fmla="*/ 3764478 w 3764478"/>
                  <a:gd name="connsiteY2" fmla="*/ 2837674 h 2849550"/>
                  <a:gd name="connsiteX3" fmla="*/ 0 w 3764478"/>
                  <a:gd name="connsiteY3" fmla="*/ 2849550 h 284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4478" h="2849550">
                    <a:moveTo>
                      <a:pt x="0" y="2849550"/>
                    </a:moveTo>
                    <a:cubicBezTo>
                      <a:pt x="231568" y="2054079"/>
                      <a:pt x="1686297" y="30648"/>
                      <a:pt x="3758541" y="0"/>
                    </a:cubicBezTo>
                    <a:lnTo>
                      <a:pt x="3764478" y="2837674"/>
                    </a:lnTo>
                    <a:lnTo>
                      <a:pt x="0" y="2849550"/>
                    </a:lnTo>
                    <a:close/>
                  </a:path>
                </a:pathLst>
              </a:custGeom>
              <a:solidFill>
                <a:srgbClr val="BFBFB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pic>
        <p:nvPicPr>
          <p:cNvPr id="14" name="Picture 13" descr="новый герб обводка 35x35">
            <a:extLst>
              <a:ext uri="{FF2B5EF4-FFF2-40B4-BE49-F238E27FC236}">
                <a16:creationId xmlns="" xmlns:a16="http://schemas.microsoft.com/office/drawing/2014/main" id="{915ECF5F-2850-4F3F-B26B-4F95D2307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50" y="332216"/>
            <a:ext cx="899505" cy="93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94D71BB-2573-46C9-B935-FB91E84B55BF}"/>
              </a:ext>
            </a:extLst>
          </p:cNvPr>
          <p:cNvSpPr/>
          <p:nvPr/>
        </p:nvSpPr>
        <p:spPr>
          <a:xfrm>
            <a:off x="1499038" y="385274"/>
            <a:ext cx="5509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358A"/>
                </a:solidFill>
                <a:latin typeface="Golos Text" pitchFamily="34" charset="0"/>
                <a:ea typeface="Golos Text" pitchFamily="34" charset="0"/>
              </a:rPr>
              <a:t>УФНС </a:t>
            </a:r>
            <a:r>
              <a:rPr lang="ru-RU" dirty="0" smtClean="0">
                <a:solidFill>
                  <a:srgbClr val="00358A"/>
                </a:solidFill>
                <a:latin typeface="Golos Text" pitchFamily="34" charset="0"/>
                <a:ea typeface="Golos Text" pitchFamily="34" charset="0"/>
              </a:rPr>
              <a:t>РОССИИ ПО </a:t>
            </a:r>
            <a:r>
              <a:rPr lang="ru-RU" dirty="0">
                <a:solidFill>
                  <a:srgbClr val="00358A"/>
                </a:solidFill>
                <a:latin typeface="Golos Text" pitchFamily="34" charset="0"/>
                <a:ea typeface="Golos Text" pitchFamily="34" charset="0"/>
              </a:rPr>
              <a:t>КУРГАНСКОЙ ОБЛАСТИ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8651" y="2888302"/>
            <a:ext cx="6539982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  <a:spcAft>
                <a:spcPts val="1200"/>
              </a:spcAft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PF Din Text Cond Pro Light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326EFA1-1BE9-4A9B-A181-220738CCA0CC}"/>
              </a:ext>
            </a:extLst>
          </p:cNvPr>
          <p:cNvSpPr txBox="1"/>
          <p:nvPr/>
        </p:nvSpPr>
        <p:spPr>
          <a:xfrm>
            <a:off x="107856" y="1381439"/>
            <a:ext cx="73533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spcBef>
                <a:spcPts val="600"/>
              </a:spcBef>
            </a:pPr>
            <a:r>
              <a:rPr lang="ru-RU" sz="2800" b="1" dirty="0" smtClean="0">
                <a:solidFill>
                  <a:srgbClr val="0070C0"/>
                </a:solidFill>
                <a:latin typeface="Golos Text Medium" pitchFamily="34" charset="0"/>
                <a:ea typeface="Golos Text Medium" pitchFamily="34" charset="0"/>
              </a:rPr>
              <a:t>НАЛОГИ – ЭТО НАШИ ИНВЕСТИЦИИ В БУДУЩЕЕ!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5012" y="7347994"/>
            <a:ext cx="5494612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endParaRPr lang="ru-RU" sz="1600" i="1" dirty="0">
              <a:solidFill>
                <a:srgbClr val="0070C0"/>
              </a:solidFill>
              <a:latin typeface="PF Din Text Cond Pro Medium" panose="02000500000000020004" pitchFamily="2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74640" y="9026528"/>
            <a:ext cx="5045927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endParaRPr lang="ru-RU" sz="1600" i="1" dirty="0">
              <a:solidFill>
                <a:srgbClr val="0070C0"/>
              </a:solidFill>
              <a:latin typeface="PF Din Text Cond Pro Medium" panose="02000500000000020004" pitchFamily="2" charset="0"/>
            </a:endParaRPr>
          </a:p>
        </p:txBody>
      </p:sp>
      <p:pic>
        <p:nvPicPr>
          <p:cNvPr id="28" name="Picture 2" descr="D:\1261155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284" b="95082" l="4364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80" y="3370997"/>
            <a:ext cx="4311241" cy="2440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503054" y="3737409"/>
            <a:ext cx="292653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1400" b="1" dirty="0" smtClean="0">
                <a:solidFill>
                  <a:srgbClr val="00358A"/>
                </a:solidFill>
                <a:latin typeface="Golos Text VF" pitchFamily="2" charset="0"/>
                <a:ea typeface="Golos Text VF" pitchFamily="2" charset="0"/>
              </a:rPr>
              <a:t>ЗЕМЕЛЬНЫЙ НАЛОГ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1400" b="1" dirty="0" smtClean="0">
                <a:solidFill>
                  <a:srgbClr val="00358A"/>
                </a:solidFill>
                <a:latin typeface="Golos Text VF" pitchFamily="2" charset="0"/>
                <a:ea typeface="Golos Text VF" pitchFamily="2" charset="0"/>
              </a:rPr>
              <a:t>НАЛОГ НА ИМУЩЕСТВО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1400" b="1" dirty="0" smtClean="0">
                <a:solidFill>
                  <a:srgbClr val="00358A"/>
                </a:solidFill>
                <a:latin typeface="Golos Text VF" pitchFamily="2" charset="0"/>
                <a:ea typeface="Golos Text VF" pitchFamily="2" charset="0"/>
              </a:rPr>
              <a:t>ТРАНСПОРТНЫЙ НАЛОГ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1400" b="1" dirty="0" smtClean="0">
                <a:solidFill>
                  <a:srgbClr val="00358A"/>
                </a:solidFill>
                <a:latin typeface="Golos Text VF" pitchFamily="2" charset="0"/>
                <a:ea typeface="Golos Text VF" pitchFamily="2" charset="0"/>
              </a:rPr>
              <a:t>НДФЛ, НЕ УДЕРЖАННЫЙ НАЛОГОВЫМ АГЕНТОМ</a:t>
            </a:r>
            <a:endParaRPr lang="ru-RU" sz="1400" b="1" dirty="0">
              <a:solidFill>
                <a:srgbClr val="00358A"/>
              </a:solidFill>
              <a:latin typeface="Golos Text VF" pitchFamily="2" charset="0"/>
              <a:ea typeface="Golos Text VF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3280" y="6079889"/>
            <a:ext cx="3869162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olos Text" pitchFamily="34" charset="0"/>
                <a:ea typeface="Golos Text" pitchFamily="34" charset="0"/>
              </a:rPr>
              <a:t>Как получить налоговое </a:t>
            </a:r>
          </a:p>
          <a:p>
            <a:r>
              <a:rPr lang="ru-RU" dirty="0" smtClean="0">
                <a:latin typeface="Golos Text" pitchFamily="34" charset="0"/>
                <a:ea typeface="Golos Text" pitchFamily="34" charset="0"/>
              </a:rPr>
              <a:t>уведомление: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400" dirty="0">
                <a:latin typeface="Golos Text" pitchFamily="34" charset="0"/>
                <a:ea typeface="Golos Text" pitchFamily="34" charset="0"/>
              </a:rPr>
              <a:t>ч</a:t>
            </a:r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ерез </a:t>
            </a:r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сервис «Личный кабинет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налогоплательщика для физических лиц»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в любом отделении МФЦ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в операционных залах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налоговой службы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400" dirty="0">
                <a:latin typeface="Golos Text" pitchFamily="34" charset="0"/>
                <a:ea typeface="Golos Text" pitchFamily="34" charset="0"/>
              </a:rPr>
              <a:t>ч</a:t>
            </a:r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ерез портал </a:t>
            </a:r>
            <a:r>
              <a:rPr lang="ru-RU" sz="1400" dirty="0" err="1" smtClean="0">
                <a:latin typeface="Golos Text" pitchFamily="34" charset="0"/>
                <a:ea typeface="Golos Text" pitchFamily="34" charset="0"/>
              </a:rPr>
              <a:t>Госуслуг</a:t>
            </a:r>
            <a:endParaRPr lang="ru-RU" sz="1400" dirty="0" smtClean="0">
              <a:latin typeface="Golos Text" pitchFamily="34" charset="0"/>
              <a:ea typeface="Golos Text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endParaRPr lang="ru-RU" sz="1400" dirty="0" smtClean="0">
              <a:latin typeface="Golos Text" pitchFamily="34" charset="0"/>
              <a:ea typeface="Golos Tex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92949" y="5627316"/>
            <a:ext cx="2945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Golos Text" pitchFamily="34" charset="0"/>
                <a:ea typeface="Golos Text" pitchFamily="34" charset="0"/>
              </a:rPr>
              <a:t>Платить налоги легко!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92949" y="6125646"/>
            <a:ext cx="1978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Личный кабинет налогоплательщика для физических лиц</a:t>
            </a:r>
            <a:endParaRPr lang="ru-RU" sz="1400" dirty="0">
              <a:latin typeface="Golos Text" pitchFamily="34" charset="0"/>
              <a:ea typeface="Golos Text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326" y="6079889"/>
            <a:ext cx="830176" cy="830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405402" y="7137477"/>
            <a:ext cx="195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Сервис «Уплата налогов и пошлин»</a:t>
            </a:r>
            <a:endParaRPr lang="ru-RU" sz="1400" dirty="0">
              <a:latin typeface="Golos Text" pitchFamily="34" charset="0"/>
              <a:ea typeface="Golos Text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319" y="7117801"/>
            <a:ext cx="861403" cy="86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13445" y="10235821"/>
            <a:ext cx="2247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Golos Text" pitchFamily="34" charset="0"/>
              <a:ea typeface="Golos Text" pitchFamily="34" charset="0"/>
            </a:endParaRPr>
          </a:p>
        </p:txBody>
      </p:sp>
      <p:pic>
        <p:nvPicPr>
          <p:cNvPr id="26" name="Graphic 7">
            <a:extLst>
              <a:ext uri="{FF2B5EF4-FFF2-40B4-BE49-F238E27FC236}">
                <a16:creationId xmlns="" xmlns:a16="http://schemas.microsoft.com/office/drawing/2014/main" id="{9E786E8E-470B-8FC9-0279-A338CA273E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3968" y="9512315"/>
            <a:ext cx="522088" cy="8744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78776" y="9670547"/>
            <a:ext cx="219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Golos Text" pitchFamily="34" charset="0"/>
                <a:ea typeface="Golos Text" pitchFamily="34" charset="0"/>
              </a:rPr>
              <a:t>8(800)222-22-22</a:t>
            </a:r>
            <a:endParaRPr lang="ru-RU" sz="1400" dirty="0">
              <a:latin typeface="Golos Text" pitchFamily="34" charset="0"/>
              <a:ea typeface="Golos Tex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944" y="9986702"/>
            <a:ext cx="2784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Бесплатный многоканальный телефон </a:t>
            </a:r>
            <a:br>
              <a:rPr lang="ru-RU" sz="10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</a:br>
            <a:r>
              <a:rPr lang="ru-RU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контакт-центра</a:t>
            </a:r>
            <a:r>
              <a:rPr lang="en-US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 </a:t>
            </a:r>
            <a:r>
              <a:rPr lang="ru-RU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ФНС России</a:t>
            </a:r>
            <a:endParaRPr lang="ru-RU" sz="1000" dirty="0">
              <a:solidFill>
                <a:schemeClr val="tx1">
                  <a:lumMod val="75000"/>
                </a:schemeClr>
              </a:solidFill>
              <a:latin typeface="Golos Text" panose="020B0604020202020204" charset="0"/>
              <a:ea typeface="Golos Text" panose="020B0604020202020204" charset="0"/>
            </a:endParaRPr>
          </a:p>
        </p:txBody>
      </p:sp>
      <p:pic>
        <p:nvPicPr>
          <p:cNvPr id="1026" name="Picture 2" descr="C:\Users\4500-50-700\Downloads\qr-code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92" y="8218080"/>
            <a:ext cx="806574" cy="80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4750A3A8-C3E9-42A8-A60C-787A1745C91F}"/>
              </a:ext>
            </a:extLst>
          </p:cNvPr>
          <p:cNvSpPr txBox="1"/>
          <p:nvPr/>
        </p:nvSpPr>
        <p:spPr>
          <a:xfrm>
            <a:off x="5326263" y="10147470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604020202020204" charset="0"/>
                <a:ea typeface="Golos Text" panose="020B060402020202020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604020202020204" charset="0"/>
              <a:ea typeface="Golos Text" panose="020B060402020202020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1820" y="2363438"/>
            <a:ext cx="7196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 smtClean="0">
                <a:solidFill>
                  <a:srgbClr val="FF0000"/>
                </a:solidFill>
                <a:latin typeface="Golos Text Medium" pitchFamily="34" charset="0"/>
                <a:ea typeface="Golos Text Medium" pitchFamily="34" charset="0"/>
              </a:rPr>
              <a:t>ЕДИНЫЙ СРОК УПЛАТЫ ИМУЩЕСТВЕННЫХ НАЛОГОВ НЕ ПОЗДНЕЕ </a:t>
            </a:r>
            <a:r>
              <a:rPr lang="ru-RU" sz="2400" smtClean="0">
                <a:solidFill>
                  <a:srgbClr val="FF0000"/>
                </a:solidFill>
                <a:latin typeface="Golos Text Medium" pitchFamily="34" charset="0"/>
                <a:ea typeface="Golos Text Medium" pitchFamily="34" charset="0"/>
              </a:rPr>
              <a:t>1 ДЕКАБРЯ</a:t>
            </a:r>
            <a:endParaRPr lang="ru-RU" sz="2400" dirty="0">
              <a:solidFill>
                <a:srgbClr val="FF0000"/>
              </a:solidFill>
              <a:latin typeface="Golos Text Medium" pitchFamily="34" charset="0"/>
              <a:ea typeface="Golos Text Medium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6283" y="8159702"/>
            <a:ext cx="3014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358A"/>
                </a:solidFill>
                <a:latin typeface="Golos Text Medium" pitchFamily="34" charset="0"/>
                <a:ea typeface="Golos Text Medium" pitchFamily="34" charset="0"/>
              </a:rPr>
              <a:t>СОБСТВЕННОСТЬ – это     не только право, но и обязанность</a:t>
            </a:r>
            <a:endParaRPr lang="ru-RU" sz="1600" b="1" dirty="0">
              <a:solidFill>
                <a:srgbClr val="00358A"/>
              </a:solidFill>
              <a:latin typeface="Golos Text Medium" pitchFamily="34" charset="0"/>
              <a:ea typeface="Golos Text Medium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40930" y="8973876"/>
            <a:ext cx="3170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Golos Text VF Medium" pitchFamily="2" charset="0"/>
                <a:ea typeface="Golos Text VF Medium" pitchFamily="2" charset="0"/>
              </a:rPr>
              <a:t>Платите налоги своевременно!</a:t>
            </a:r>
            <a:endParaRPr lang="ru-RU" sz="1600" dirty="0">
              <a:latin typeface="Golos Text VF Medium" pitchFamily="2" charset="0"/>
              <a:ea typeface="Golos Text VF Medium" pitchFamily="2" charset="0"/>
            </a:endParaRPr>
          </a:p>
        </p:txBody>
      </p:sp>
      <p:pic>
        <p:nvPicPr>
          <p:cNvPr id="21" name="Picture 2" descr="C:\Users\4500-50-700\Downloads\scale_1200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753" y="8276880"/>
            <a:ext cx="3011882" cy="19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436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</TotalTime>
  <Words>98</Words>
  <Application>Microsoft Office PowerPoint</Application>
  <PresentationFormat>Произвольный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viacheslav kuznetcov</dc:creator>
  <cp:lastModifiedBy>Шуляк Анастасия Александровна</cp:lastModifiedBy>
  <cp:revision>96</cp:revision>
  <cp:lastPrinted>2023-09-08T06:51:00Z</cp:lastPrinted>
  <dcterms:created xsi:type="dcterms:W3CDTF">2017-09-04T01:49:35Z</dcterms:created>
  <dcterms:modified xsi:type="dcterms:W3CDTF">2023-09-13T10:16:25Z</dcterms:modified>
</cp:coreProperties>
</file>